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1" r:id="rId7"/>
    <p:sldId id="260" r:id="rId8"/>
    <p:sldId id="259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3F413-614D-46DE-AD90-CFBEB5FC31AA}" v="30" dt="2023-02-20T19:18:01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idier-Chapelle, Anne-Charlotte /FR" userId="2ff6a471-1b7e-44a6-b596-0f9b0262f1ce" providerId="ADAL" clId="{89F3F413-614D-46DE-AD90-CFBEB5FC31AA}"/>
    <pc:docChg chg="custSel modSld">
      <pc:chgData name="Deidier-Chapelle, Anne-Charlotte /FR" userId="2ff6a471-1b7e-44a6-b596-0f9b0262f1ce" providerId="ADAL" clId="{89F3F413-614D-46DE-AD90-CFBEB5FC31AA}" dt="2023-02-20T19:18:10.808" v="68" actId="1036"/>
      <pc:docMkLst>
        <pc:docMk/>
      </pc:docMkLst>
      <pc:sldChg chg="addSp delSp modSp mod">
        <pc:chgData name="Deidier-Chapelle, Anne-Charlotte /FR" userId="2ff6a471-1b7e-44a6-b596-0f9b0262f1ce" providerId="ADAL" clId="{89F3F413-614D-46DE-AD90-CFBEB5FC31AA}" dt="2023-02-20T19:18:10.808" v="68" actId="1036"/>
        <pc:sldMkLst>
          <pc:docMk/>
          <pc:sldMk cId="53062918" sldId="259"/>
        </pc:sldMkLst>
        <pc:graphicFrameChg chg="add del mod">
          <ac:chgData name="Deidier-Chapelle, Anne-Charlotte /FR" userId="2ff6a471-1b7e-44a6-b596-0f9b0262f1ce" providerId="ADAL" clId="{89F3F413-614D-46DE-AD90-CFBEB5FC31AA}" dt="2023-02-20T19:18:01.480" v="2"/>
          <ac:graphicFrameMkLst>
            <pc:docMk/>
            <pc:sldMk cId="53062918" sldId="259"/>
            <ac:graphicFrameMk id="11" creationId="{D0EF43BA-A01C-3AFB-DEC4-536C00ECDDEB}"/>
          </ac:graphicFrameMkLst>
        </pc:graphicFrameChg>
        <pc:picChg chg="del">
          <ac:chgData name="Deidier-Chapelle, Anne-Charlotte /FR" userId="2ff6a471-1b7e-44a6-b596-0f9b0262f1ce" providerId="ADAL" clId="{89F3F413-614D-46DE-AD90-CFBEB5FC31AA}" dt="2023-02-20T18:29:32.370" v="0" actId="478"/>
          <ac:picMkLst>
            <pc:docMk/>
            <pc:sldMk cId="53062918" sldId="259"/>
            <ac:picMk id="4" creationId="{2EE8C1F1-7C19-B8AB-0FA5-97BAC314CFC3}"/>
          </ac:picMkLst>
        </pc:picChg>
        <pc:picChg chg="add mod">
          <ac:chgData name="Deidier-Chapelle, Anne-Charlotte /FR" userId="2ff6a471-1b7e-44a6-b596-0f9b0262f1ce" providerId="ADAL" clId="{89F3F413-614D-46DE-AD90-CFBEB5FC31AA}" dt="2023-02-20T19:18:10.808" v="68" actId="1036"/>
          <ac:picMkLst>
            <pc:docMk/>
            <pc:sldMk cId="53062918" sldId="259"/>
            <ac:picMk id="13" creationId="{4F648DDB-B87E-0F41-75B5-8822AA47565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B8208-348D-4747-841B-97955D683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D9A119-136A-4DD7-B151-C2677B0C9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02F07-6FA4-4987-B85B-4701290A8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6967CF-6AA5-453B-87AA-33346DA14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EA37F6-FE1E-402F-8F5E-50402C47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83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529576-13D8-47E7-9C02-59BDB056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0176D5-0061-4776-A1A7-FDA53E0B7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4EB215-3475-46D6-BD48-9199D2D12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209E1E-D35C-4C32-84FB-E54D6991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1E4497-F2CC-4A69-8D28-12FF6442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73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41D92A4-C077-482A-BFD5-2073512DE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F4F0B7-3502-4CCF-B635-2BD55A8F5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5029D0-8B94-43F3-AF2F-66F1500E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28196C-168A-4E4D-8B83-E90468CF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1D3B79-4ACC-4280-976D-979B78B53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21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F9DFBA-5FB0-4925-A972-A5EC1EFAF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F71A8A-DFA1-4FC8-BC96-4033AE0F0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743D56-E193-48CD-A378-E8B88538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1EF25C-30C2-4E7C-92D7-9EC75D30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42B708-8E9C-40E0-98A9-A6AFEE2C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60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CC4125-BC96-4300-A0EF-06EE247E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BCEF21-CF14-4136-83E7-6CFA6943E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F014E8-BA4D-42D3-8403-74C14BFC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404AF6-6974-4575-90A0-D84DE8613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10B634-9B95-43E8-8F4D-6958A32AF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7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ADFB8-754B-4720-ACDA-4BC7802A2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BC62AF-9625-4C89-810B-4721DB805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BD32F7-BE51-4AA1-A9AD-434EF9E68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E61FAA-5BA6-434C-8136-5D8F70D8A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33FC98-DBCF-4E4A-BD5A-62CEA078D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871FD0-AA58-4DB8-9687-D2A6F9D3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88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1F7B3-6267-42E7-BC21-8E860758B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E13F48-D260-49E4-AEBA-B3A95F35E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4C9121-A4B0-4711-9CB9-B73AF8AD9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DC0CE1-77ED-43DF-92D9-42F492444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B11E033-52D0-48FA-A80A-D304818AD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772DDE-E4BE-4139-933B-D06B7DB83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55D8483-D310-426E-B0E0-CB87EF69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4CF41B6-9B55-4DA7-BE90-51E5CD732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61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3D86E-9CEB-4331-94F1-B280AD7DB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D171C93-620F-4443-B1E3-91BBD4F87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F46C7E5-5CE8-4D81-AA79-CDD15CB12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4EA89F-B49F-4FB3-9A5B-D07C2E78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00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CE53E1-6218-4808-811D-9361F45A9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1483BDF-9D7B-4322-9175-578582F5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A0D325-DDA4-4A27-A5A8-B5E8989AB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67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8ADF8B-0AB4-4B51-A1B4-E4E8F0961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B3C9A7-E3E6-4EEE-93E3-BBBEDA884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9B8E2F-ED16-4274-A5D1-495AD18BB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4BDC93-20F7-4A2E-B406-C96B78B7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EE22D0-8DD2-40EB-B9E1-46C9FDA97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06CBA0-10F5-49B8-BEE7-737CB13D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26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BEFC46-0922-4BF7-B129-73B3AAC6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54B7669-F896-4DA7-848B-78495652F5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E4AFF6-8734-4A1E-BD77-FB5466598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15D0B5-93A1-4901-A8A9-7484B29B8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EA2F2A-64ED-4ACC-ACE9-90BCC4D2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ACC875-CAC3-4A84-8D78-0D8D585D4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7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AFA10C-CECC-4947-A602-5ADCB3B46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2E970C-D021-4FA8-B5F2-7A319B026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A5FD1C-54E2-4A47-8866-4CFE50FEA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2D362-2F6C-44E5-AE9F-FBB9852765BE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2885C5-5595-42D3-BC88-A32735742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9B0C6C-11FF-4430-B409-26C64F873E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9F9E8-119D-4CD2-84CC-C8A4932CAD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94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0CADB-8865-4024-9DE1-DE5BDC8E7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522" y="512763"/>
            <a:ext cx="11887200" cy="2387600"/>
          </a:xfrm>
        </p:spPr>
        <p:txBody>
          <a:bodyPr/>
          <a:lstStyle/>
          <a:p>
            <a:r>
              <a:rPr lang="fr-FR" dirty="0">
                <a:latin typeface="Aharoni" panose="02010803020104030203" pitchFamily="2" charset="-79"/>
                <a:cs typeface="Aharoni" panose="02010803020104030203" pitchFamily="2" charset="-79"/>
              </a:rPr>
              <a:t>Compétitions Corpo Week end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9A596C-EE33-4422-8545-6DAD882C5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6713" y="6228521"/>
            <a:ext cx="9144000" cy="434009"/>
          </a:xfrm>
        </p:spPr>
        <p:txBody>
          <a:bodyPr/>
          <a:lstStyle/>
          <a:p>
            <a:r>
              <a:rPr lang="fr-FR" dirty="0"/>
              <a:t>Janvier 2023</a:t>
            </a:r>
          </a:p>
        </p:txBody>
      </p:sp>
    </p:spTree>
    <p:extLst>
      <p:ext uri="{BB962C8B-B14F-4D97-AF65-F5344CB8AC3E}">
        <p14:creationId xmlns:p14="http://schemas.microsoft.com/office/powerpoint/2010/main" val="119338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20861-B823-44D8-841D-2014EFA73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335" y="2361533"/>
            <a:ext cx="11438792" cy="945973"/>
          </a:xfrm>
        </p:spPr>
        <p:txBody>
          <a:bodyPr>
            <a:normAutofit/>
          </a:bodyPr>
          <a:lstStyle/>
          <a:p>
            <a:r>
              <a:rPr lang="fr-FR" sz="1800" b="1" dirty="0"/>
              <a:t>Championnat de ligue RA- 3eme Division poule B </a:t>
            </a:r>
            <a:r>
              <a:rPr lang="fr-FR" sz="1800" dirty="0"/>
              <a:t>-3 qualif + finale – 6 joueurs max / Index max 35,4 /</a:t>
            </a:r>
            <a:r>
              <a:rPr lang="fr-FR" sz="1800" dirty="0" err="1"/>
              <a:t>depart</a:t>
            </a:r>
            <a:r>
              <a:rPr lang="fr-FR" sz="1800" dirty="0"/>
              <a:t> Rouge et Jaune</a:t>
            </a:r>
            <a:br>
              <a:rPr lang="fr-FR" sz="1800" dirty="0"/>
            </a:br>
            <a:r>
              <a:rPr lang="fr-FR" sz="1600" dirty="0"/>
              <a:t>Somme du meilleur score Brut et des 3 meilleurs scores Net par qualif puis Somme des résultats des 3 rencontres.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61C4B733-2C26-45B7-B99C-DD2A0DCFDC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727936"/>
              </p:ext>
            </p:extLst>
          </p:nvPr>
        </p:nvGraphicFramePr>
        <p:xfrm>
          <a:off x="376605" y="742122"/>
          <a:ext cx="6277415" cy="1546304"/>
        </p:xfrm>
        <a:graphic>
          <a:graphicData uri="http://schemas.openxmlformats.org/drawingml/2006/table">
            <a:tbl>
              <a:tblPr/>
              <a:tblGrid>
                <a:gridCol w="794997">
                  <a:extLst>
                    <a:ext uri="{9D8B030D-6E8A-4147-A177-3AD203B41FA5}">
                      <a16:colId xmlns:a16="http://schemas.microsoft.com/office/drawing/2014/main" val="1869591766"/>
                    </a:ext>
                  </a:extLst>
                </a:gridCol>
                <a:gridCol w="3106602">
                  <a:extLst>
                    <a:ext uri="{9D8B030D-6E8A-4147-A177-3AD203B41FA5}">
                      <a16:colId xmlns:a16="http://schemas.microsoft.com/office/drawing/2014/main" val="1280358755"/>
                    </a:ext>
                  </a:extLst>
                </a:gridCol>
                <a:gridCol w="1284225">
                  <a:extLst>
                    <a:ext uri="{9D8B030D-6E8A-4147-A177-3AD203B41FA5}">
                      <a16:colId xmlns:a16="http://schemas.microsoft.com/office/drawing/2014/main" val="2018835926"/>
                    </a:ext>
                  </a:extLst>
                </a:gridCol>
                <a:gridCol w="1091591">
                  <a:extLst>
                    <a:ext uri="{9D8B030D-6E8A-4147-A177-3AD203B41FA5}">
                      <a16:colId xmlns:a16="http://schemas.microsoft.com/office/drawing/2014/main" val="3677126096"/>
                    </a:ext>
                  </a:extLst>
                </a:gridCol>
              </a:tblGrid>
              <a:tr h="46824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Date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Epreuve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Golf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Organisateur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356726"/>
                  </a:ext>
                </a:extLst>
              </a:tr>
              <a:tr h="5815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11-mars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QUALIF RHONE-ALPES CHAMPIONNAT DE FRANCE </a:t>
                      </a:r>
                      <a:b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PITCH and PUTT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MIONNAY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FFGOLF ENTREPRISES AUVERGNE-RHONE-ALPES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149851"/>
                  </a:ext>
                </a:extLst>
              </a:tr>
              <a:tr h="4589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15-16-avr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CHAMPIONNAT DE FRANCE SUR</a:t>
                      </a:r>
                      <a:b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PITCH and PUTT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FFGOLF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36338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0487790-62A5-4D00-8D5D-9AA09642C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280653"/>
              </p:ext>
            </p:extLst>
          </p:nvPr>
        </p:nvGraphicFramePr>
        <p:xfrm>
          <a:off x="376604" y="3307506"/>
          <a:ext cx="6515100" cy="3147936"/>
        </p:xfrm>
        <a:graphic>
          <a:graphicData uri="http://schemas.openxmlformats.org/drawingml/2006/table">
            <a:tbl>
              <a:tblPr/>
              <a:tblGrid>
                <a:gridCol w="825098">
                  <a:extLst>
                    <a:ext uri="{9D8B030D-6E8A-4147-A177-3AD203B41FA5}">
                      <a16:colId xmlns:a16="http://schemas.microsoft.com/office/drawing/2014/main" val="2775839814"/>
                    </a:ext>
                  </a:extLst>
                </a:gridCol>
                <a:gridCol w="3224229">
                  <a:extLst>
                    <a:ext uri="{9D8B030D-6E8A-4147-A177-3AD203B41FA5}">
                      <a16:colId xmlns:a16="http://schemas.microsoft.com/office/drawing/2014/main" val="72760201"/>
                    </a:ext>
                  </a:extLst>
                </a:gridCol>
                <a:gridCol w="1332850">
                  <a:extLst>
                    <a:ext uri="{9D8B030D-6E8A-4147-A177-3AD203B41FA5}">
                      <a16:colId xmlns:a16="http://schemas.microsoft.com/office/drawing/2014/main" val="434768175"/>
                    </a:ext>
                  </a:extLst>
                </a:gridCol>
                <a:gridCol w="1132923">
                  <a:extLst>
                    <a:ext uri="{9D8B030D-6E8A-4147-A177-3AD203B41FA5}">
                      <a16:colId xmlns:a16="http://schemas.microsoft.com/office/drawing/2014/main" val="3859816144"/>
                    </a:ext>
                  </a:extLst>
                </a:gridCol>
              </a:tblGrid>
              <a:tr h="748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Date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Epreuve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effectLst/>
                          <a:latin typeface="Arial" panose="020B0604020202020204" pitchFamily="34" charset="0"/>
                        </a:rPr>
                        <a:t>Golf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Organisateur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196373"/>
                  </a:ext>
                </a:extLst>
              </a:tr>
              <a:tr h="5998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22-avr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CHAMPIONNAT DE LIGUE 3ème DIV POULE B - 1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CHANALETS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GAZELEC DROME ARDECHE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872496"/>
                  </a:ext>
                </a:extLst>
              </a:tr>
              <a:tr h="5998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13-mai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CHAMPIONNAT DE LIGUE 3ème DIV POULE B - 2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CHASSIEU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RENAULT VI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431668"/>
                  </a:ext>
                </a:extLst>
              </a:tr>
              <a:tr h="5998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03-juin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CHAMPIONNAT DE LIGUE 3ème DIV POULE B - 3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381992"/>
                  </a:ext>
                </a:extLst>
              </a:tr>
              <a:tr h="5998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16-sept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FINALE CHAMPIONNAT DE LIGUE </a:t>
                      </a:r>
                      <a:b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(SHOT GUN 9h00 + REPAS)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VALENCE SAINT DIDIER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FC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418379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7FFC3C1B-15C6-4902-BB34-A72CE174FCFC}"/>
              </a:ext>
            </a:extLst>
          </p:cNvPr>
          <p:cNvSpPr txBox="1">
            <a:spLocks/>
          </p:cNvSpPr>
          <p:nvPr/>
        </p:nvSpPr>
        <p:spPr>
          <a:xfrm>
            <a:off x="126089" y="-2036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/>
              <a:t>Championnat Pitch &amp; Putt – 1 qualification </a:t>
            </a:r>
            <a:r>
              <a:rPr lang="fr-FR" sz="1600" dirty="0" err="1">
                <a:solidFill>
                  <a:srgbClr val="FF0000"/>
                </a:solidFill>
              </a:rPr>
              <a:t>Etre</a:t>
            </a:r>
            <a:r>
              <a:rPr lang="fr-FR" sz="1600" dirty="0">
                <a:solidFill>
                  <a:srgbClr val="FF0000"/>
                </a:solidFill>
              </a:rPr>
              <a:t> salarié titulaire de l’Entreprise dont dépend l’A.S. Golf d’Entreprise </a:t>
            </a:r>
            <a:r>
              <a:rPr lang="fr-FR" sz="1600" dirty="0"/>
              <a:t>Index maximum 26,4 (les index compris entre 21,5 et 26,4 sont ramenés à 21,4). 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7AC4ED8-3616-4B89-9CC8-EDC9755767FE}"/>
              </a:ext>
            </a:extLst>
          </p:cNvPr>
          <p:cNvSpPr txBox="1"/>
          <p:nvPr/>
        </p:nvSpPr>
        <p:spPr>
          <a:xfrm>
            <a:off x="1545981" y="6237660"/>
            <a:ext cx="3273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 premières équipes de la division pour Div 2 et 3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CFA6603-EDBE-2A7A-69F8-AD2AA8F29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6415" y="3550495"/>
            <a:ext cx="5180401" cy="2887101"/>
          </a:xfrm>
          <a:prstGeom prst="rect">
            <a:avLst/>
          </a:prstGeom>
        </p:spPr>
      </p:pic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E5048833-815D-B928-6D28-49CF6234BAD8}"/>
              </a:ext>
            </a:extLst>
          </p:cNvPr>
          <p:cNvSpPr/>
          <p:nvPr/>
        </p:nvSpPr>
        <p:spPr>
          <a:xfrm>
            <a:off x="126089" y="2504045"/>
            <a:ext cx="11910727" cy="3995225"/>
          </a:xfrm>
          <a:prstGeom prst="round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417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20861-B823-44D8-841D-2014EFA73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9" y="383968"/>
            <a:ext cx="11438792" cy="1780860"/>
          </a:xfrm>
        </p:spPr>
        <p:txBody>
          <a:bodyPr>
            <a:normAutofit/>
          </a:bodyPr>
          <a:lstStyle/>
          <a:p>
            <a:r>
              <a:rPr lang="fr-FR" sz="1800" b="1" dirty="0"/>
              <a:t>Trophée </a:t>
            </a:r>
            <a:r>
              <a:rPr lang="fr-FR" sz="1800" b="1" dirty="0" err="1"/>
              <a:t>Departemental</a:t>
            </a:r>
            <a:r>
              <a:rPr lang="fr-FR" sz="1800" b="1" dirty="0"/>
              <a:t> </a:t>
            </a:r>
            <a:r>
              <a:rPr lang="fr-FR" sz="1800" dirty="0"/>
              <a:t>-3 qualif + finale. 7 joueurs départ rouge et jaune - Pas de limitation d’index et ouvert de préférence aux index &gt; 36 – Somme des 4 meilleurs scores net</a:t>
            </a:r>
            <a:br>
              <a:rPr lang="fr-FR" sz="1800" dirty="0"/>
            </a:br>
            <a:r>
              <a:rPr lang="fr-FR" sz="1800" dirty="0"/>
              <a:t>Classement Final  Somme des résultats des rencontres.</a:t>
            </a:r>
            <a:br>
              <a:rPr lang="fr-FR" sz="1800" dirty="0"/>
            </a:br>
            <a:r>
              <a:rPr lang="fr-FR" sz="1800" dirty="0"/>
              <a:t> Qualification pour la finale : Les 3 premières équipes de chaque Trophée Départemental. Le classement final de chaque Trophée Départemental permettra aux AS ayant au moins 2 joueurs avec index supérieur à 36 pour chaque épreuve de marquer des points au classement du Mérite des AS Entreprise.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7FFC3C1B-15C6-4902-BB34-A72CE174FCFC}"/>
              </a:ext>
            </a:extLst>
          </p:cNvPr>
          <p:cNvSpPr txBox="1">
            <a:spLocks/>
          </p:cNvSpPr>
          <p:nvPr/>
        </p:nvSpPr>
        <p:spPr>
          <a:xfrm>
            <a:off x="126089" y="-2036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F467242-3CCE-4619-8285-32798680C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21" y="2721961"/>
            <a:ext cx="4998140" cy="3296319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807335E7-C94B-32D5-0407-CBDE0E2996A0}"/>
              </a:ext>
            </a:extLst>
          </p:cNvPr>
          <p:cNvSpPr/>
          <p:nvPr/>
        </p:nvSpPr>
        <p:spPr>
          <a:xfrm>
            <a:off x="126089" y="2292626"/>
            <a:ext cx="11816190" cy="4293704"/>
          </a:xfrm>
          <a:prstGeom prst="round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D4DE173-3D89-3F8D-C6FF-4C088AEE2D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092" y="2489982"/>
            <a:ext cx="5925590" cy="371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41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20861-B823-44D8-841D-2014EFA73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8" y="1812671"/>
            <a:ext cx="10979234" cy="945973"/>
          </a:xfrm>
        </p:spPr>
        <p:txBody>
          <a:bodyPr>
            <a:normAutofit/>
          </a:bodyPr>
          <a:lstStyle/>
          <a:p>
            <a:r>
              <a:rPr lang="fr-FR" sz="1800" b="1" dirty="0"/>
              <a:t>Coupe Rhône Alpes </a:t>
            </a:r>
            <a:r>
              <a:rPr lang="fr-FR" sz="1600" dirty="0"/>
              <a:t>Equipe de 7 joueuses ou joueurs maximum – Individuel </a:t>
            </a:r>
            <a:r>
              <a:rPr lang="fr-FR" sz="1600" dirty="0" err="1"/>
              <a:t>stableford</a:t>
            </a:r>
            <a:r>
              <a:rPr lang="fr-FR" sz="1600" dirty="0"/>
              <a:t> - départ Bleu et Blanc –Index Max 35.4 – 3meilleurs scores Brut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7FFC3C1B-15C6-4902-BB34-A72CE174FCFC}"/>
              </a:ext>
            </a:extLst>
          </p:cNvPr>
          <p:cNvSpPr txBox="1">
            <a:spLocks/>
          </p:cNvSpPr>
          <p:nvPr/>
        </p:nvSpPr>
        <p:spPr>
          <a:xfrm>
            <a:off x="126089" y="-2036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/>
              <a:t>Championnat de France 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F9A1F57-F229-4AD8-A871-30CCC805F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144625"/>
              </p:ext>
            </p:extLst>
          </p:nvPr>
        </p:nvGraphicFramePr>
        <p:xfrm>
          <a:off x="126089" y="683893"/>
          <a:ext cx="6515100" cy="1002665"/>
        </p:xfrm>
        <a:graphic>
          <a:graphicData uri="http://schemas.openxmlformats.org/drawingml/2006/table">
            <a:tbl>
              <a:tblPr/>
              <a:tblGrid>
                <a:gridCol w="825098">
                  <a:extLst>
                    <a:ext uri="{9D8B030D-6E8A-4147-A177-3AD203B41FA5}">
                      <a16:colId xmlns:a16="http://schemas.microsoft.com/office/drawing/2014/main" val="2764455944"/>
                    </a:ext>
                  </a:extLst>
                </a:gridCol>
                <a:gridCol w="3224229">
                  <a:extLst>
                    <a:ext uri="{9D8B030D-6E8A-4147-A177-3AD203B41FA5}">
                      <a16:colId xmlns:a16="http://schemas.microsoft.com/office/drawing/2014/main" val="3688944397"/>
                    </a:ext>
                  </a:extLst>
                </a:gridCol>
                <a:gridCol w="1332850">
                  <a:extLst>
                    <a:ext uri="{9D8B030D-6E8A-4147-A177-3AD203B41FA5}">
                      <a16:colId xmlns:a16="http://schemas.microsoft.com/office/drawing/2014/main" val="417389051"/>
                    </a:ext>
                  </a:extLst>
                </a:gridCol>
                <a:gridCol w="1132923">
                  <a:extLst>
                    <a:ext uri="{9D8B030D-6E8A-4147-A177-3AD203B41FA5}">
                      <a16:colId xmlns:a16="http://schemas.microsoft.com/office/drawing/2014/main" val="3674576935"/>
                    </a:ext>
                  </a:extLst>
                </a:gridCol>
              </a:tblGrid>
              <a:tr h="43116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Date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Epreuve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Golf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effectLst/>
                          <a:latin typeface="Arial" panose="020B0604020202020204" pitchFamily="34" charset="0"/>
                        </a:rPr>
                        <a:t>Organisateur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73845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6-8-mai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CHAMPIONNAT DE FRANCE </a:t>
                      </a:r>
                      <a:b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3ème DIVISION - POULE 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 PREZE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FFGOLF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326359"/>
                  </a:ext>
                </a:extLst>
              </a:tr>
            </a:tbl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3931572C-8473-488A-9E10-B6F18CDE6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89" y="2556324"/>
            <a:ext cx="5391150" cy="6667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B3DF21A4-8621-49AC-8850-045B5A50C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089" y="3223074"/>
            <a:ext cx="5391150" cy="66675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BBA3AF1A-0EDC-4099-AF32-C96C2E3FA3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089" y="4603365"/>
            <a:ext cx="5391150" cy="695325"/>
          </a:xfrm>
          <a:prstGeom prst="rect">
            <a:avLst/>
          </a:prstGeom>
        </p:spPr>
      </p:pic>
      <p:sp>
        <p:nvSpPr>
          <p:cNvPr id="21" name="Titre 1">
            <a:extLst>
              <a:ext uri="{FF2B5EF4-FFF2-40B4-BE49-F238E27FC236}">
                <a16:creationId xmlns:a16="http://schemas.microsoft.com/office/drawing/2014/main" id="{A9E7570F-0DFF-4D7F-B938-4582EBC6F5B5}"/>
              </a:ext>
            </a:extLst>
          </p:cNvPr>
          <p:cNvSpPr txBox="1">
            <a:spLocks/>
          </p:cNvSpPr>
          <p:nvPr/>
        </p:nvSpPr>
        <p:spPr>
          <a:xfrm>
            <a:off x="126089" y="4022345"/>
            <a:ext cx="9941103" cy="549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dirty="0"/>
              <a:t>Championnat Auvergne </a:t>
            </a:r>
            <a:r>
              <a:rPr lang="fr-FR" sz="1800" dirty="0" err="1"/>
              <a:t>Rhone</a:t>
            </a:r>
            <a:r>
              <a:rPr lang="fr-FR" sz="1800" dirty="0"/>
              <a:t> Alpes –Div 1 et 2 seulement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46A34B42-549A-462E-B917-8C58055F6F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089" y="5915321"/>
            <a:ext cx="5391150" cy="723900"/>
          </a:xfrm>
          <a:prstGeom prst="rect">
            <a:avLst/>
          </a:prstGeom>
        </p:spPr>
      </p:pic>
      <p:sp>
        <p:nvSpPr>
          <p:cNvPr id="26" name="Titre 1">
            <a:extLst>
              <a:ext uri="{FF2B5EF4-FFF2-40B4-BE49-F238E27FC236}">
                <a16:creationId xmlns:a16="http://schemas.microsoft.com/office/drawing/2014/main" id="{E406C70F-F9DD-439A-9D6F-13A5EDFFC248}"/>
              </a:ext>
            </a:extLst>
          </p:cNvPr>
          <p:cNvSpPr txBox="1">
            <a:spLocks/>
          </p:cNvSpPr>
          <p:nvPr/>
        </p:nvSpPr>
        <p:spPr>
          <a:xfrm>
            <a:off x="126089" y="5409135"/>
            <a:ext cx="9941103" cy="549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dirty="0"/>
              <a:t>Trophée </a:t>
            </a:r>
            <a:r>
              <a:rPr lang="fr-FR" sz="1800" dirty="0" err="1"/>
              <a:t>Golfy</a:t>
            </a:r>
            <a:endParaRPr lang="fr-FR" sz="1800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4AC7093-9230-4509-98C2-D35B8C0663AD}"/>
              </a:ext>
            </a:extLst>
          </p:cNvPr>
          <p:cNvSpPr txBox="1"/>
          <p:nvPr/>
        </p:nvSpPr>
        <p:spPr>
          <a:xfrm>
            <a:off x="1008283" y="3598760"/>
            <a:ext cx="36267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Match-play Brut / 9 trous</a:t>
            </a:r>
            <a:r>
              <a:rPr lang="fr-FR" dirty="0"/>
              <a:t>. </a:t>
            </a:r>
            <a:r>
              <a:rPr lang="fr-FR" sz="1400" dirty="0" err="1"/>
              <a:t>Dep</a:t>
            </a:r>
            <a:r>
              <a:rPr lang="fr-FR" sz="1400" dirty="0"/>
              <a:t> Bleu et blanc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480B77D3-2A6E-3AAD-2B8C-D38667708965}"/>
              </a:ext>
            </a:extLst>
          </p:cNvPr>
          <p:cNvCxnSpPr>
            <a:cxnSpLocks/>
          </p:cNvCxnSpPr>
          <p:nvPr/>
        </p:nvCxnSpPr>
        <p:spPr>
          <a:xfrm>
            <a:off x="2052059" y="4394079"/>
            <a:ext cx="2386917" cy="1095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177C940E-6BA0-86E1-09D0-B62F35887DFB}"/>
              </a:ext>
            </a:extLst>
          </p:cNvPr>
          <p:cNvCxnSpPr>
            <a:cxnSpLocks/>
          </p:cNvCxnSpPr>
          <p:nvPr/>
        </p:nvCxnSpPr>
        <p:spPr>
          <a:xfrm flipV="1">
            <a:off x="1550311" y="4474278"/>
            <a:ext cx="2211623" cy="1015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83D63DE7-DB0E-8642-76B5-816FA41CB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606170"/>
              </p:ext>
            </p:extLst>
          </p:nvPr>
        </p:nvGraphicFramePr>
        <p:xfrm>
          <a:off x="6220360" y="2335238"/>
          <a:ext cx="2445337" cy="2397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3680">
                  <a:extLst>
                    <a:ext uri="{9D8B030D-6E8A-4147-A177-3AD203B41FA5}">
                      <a16:colId xmlns:a16="http://schemas.microsoft.com/office/drawing/2014/main" val="1710894727"/>
                    </a:ext>
                  </a:extLst>
                </a:gridCol>
                <a:gridCol w="971657">
                  <a:extLst>
                    <a:ext uri="{9D8B030D-6E8A-4147-A177-3AD203B41FA5}">
                      <a16:colId xmlns:a16="http://schemas.microsoft.com/office/drawing/2014/main" val="3933293175"/>
                    </a:ext>
                  </a:extLst>
                </a:gridCol>
              </a:tblGrid>
              <a:tr h="35082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Coupe RA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846943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R.Steinbrecher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3817788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AC Deidier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2442175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O.Debarge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0005059"/>
                  </a:ext>
                </a:extLst>
              </a:tr>
              <a:tr h="18937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C.Shirrer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8337562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G.Vignola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1440579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Eraklis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3070448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JB Daurat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93646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E.Bardakoff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166861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O.Bulcourt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9580800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3183375"/>
                  </a:ext>
                </a:extLst>
              </a:tr>
              <a:tr h="1856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Totaux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7077497"/>
                  </a:ext>
                </a:extLst>
              </a:tr>
            </a:tbl>
          </a:graphicData>
        </a:graphic>
      </p:graphicFrame>
      <p:pic>
        <p:nvPicPr>
          <p:cNvPr id="24" name="Image 23">
            <a:extLst>
              <a:ext uri="{FF2B5EF4-FFF2-40B4-BE49-F238E27FC236}">
                <a16:creationId xmlns:a16="http://schemas.microsoft.com/office/drawing/2014/main" id="{E75ED0DA-409E-11BC-C00D-3115EA3620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8159" y="5108474"/>
            <a:ext cx="223837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90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20861-B823-44D8-841D-2014EFA73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37" y="4050061"/>
            <a:ext cx="9941103" cy="945973"/>
          </a:xfrm>
        </p:spPr>
        <p:txBody>
          <a:bodyPr>
            <a:normAutofit/>
          </a:bodyPr>
          <a:lstStyle/>
          <a:p>
            <a:r>
              <a:rPr lang="fr-FR" sz="1800" b="1" dirty="0"/>
              <a:t>Coupe </a:t>
            </a:r>
            <a:r>
              <a:rPr lang="fr-FR" sz="1800" b="1" dirty="0" err="1"/>
              <a:t>Feminine</a:t>
            </a:r>
            <a:r>
              <a:rPr lang="fr-FR" sz="1800" b="1" dirty="0"/>
              <a:t> </a:t>
            </a:r>
            <a:r>
              <a:rPr lang="fr-FR" sz="1800" dirty="0"/>
              <a:t>–Somme des 3 meilleurs net / départ rouge/pas de limitation d’index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7FFC3C1B-15C6-4902-BB34-A72CE174FCFC}"/>
              </a:ext>
            </a:extLst>
          </p:cNvPr>
          <p:cNvSpPr txBox="1">
            <a:spLocks/>
          </p:cNvSpPr>
          <p:nvPr/>
        </p:nvSpPr>
        <p:spPr>
          <a:xfrm>
            <a:off x="126089" y="-2036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/>
              <a:t>Championnat de Ligue – Individuel 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8B95CDF-5BA4-454C-81AD-9CD4BA8F3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604" y="2811152"/>
            <a:ext cx="5391150" cy="66675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F76F4A3A-B0DD-4762-8AFD-6948F93598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604" y="1121900"/>
            <a:ext cx="4057650" cy="7239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B629D91-951A-43A1-B1D5-788F1BE2AE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258" y="5254905"/>
            <a:ext cx="4057650" cy="590550"/>
          </a:xfrm>
          <a:prstGeom prst="rect">
            <a:avLst/>
          </a:prstGeom>
        </p:spPr>
      </p:pic>
      <p:sp>
        <p:nvSpPr>
          <p:cNvPr id="17" name="Titre 1">
            <a:extLst>
              <a:ext uri="{FF2B5EF4-FFF2-40B4-BE49-F238E27FC236}">
                <a16:creationId xmlns:a16="http://schemas.microsoft.com/office/drawing/2014/main" id="{99E36AA1-9B0E-45F6-A1D5-988DBDA978CF}"/>
              </a:ext>
            </a:extLst>
          </p:cNvPr>
          <p:cNvSpPr txBox="1">
            <a:spLocks/>
          </p:cNvSpPr>
          <p:nvPr/>
        </p:nvSpPr>
        <p:spPr>
          <a:xfrm>
            <a:off x="278130" y="2087252"/>
            <a:ext cx="9941103" cy="945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/>
              <a:t>Coupe de France </a:t>
            </a:r>
            <a:r>
              <a:rPr lang="fr-FR" sz="1800" dirty="0"/>
              <a:t>-</a:t>
            </a:r>
            <a:r>
              <a:rPr lang="fr-FR" sz="1400" dirty="0" err="1">
                <a:solidFill>
                  <a:srgbClr val="FF0000"/>
                </a:solidFill>
              </a:rPr>
              <a:t>Etre</a:t>
            </a:r>
            <a:r>
              <a:rPr lang="fr-FR" sz="1400" dirty="0">
                <a:solidFill>
                  <a:srgbClr val="FF0000"/>
                </a:solidFill>
              </a:rPr>
              <a:t> salarié titulaire de l’Entreprise dont dépend l’A.S. Golf d’Entreprise –Index Max 26,4 ramené à 21,4 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8AEACD45-A295-4791-984B-3FBD377BE4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604" y="3429000"/>
            <a:ext cx="5391150" cy="59055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E6442FF7-5659-1065-E411-8CFA4B1EDE95}"/>
              </a:ext>
            </a:extLst>
          </p:cNvPr>
          <p:cNvCxnSpPr>
            <a:cxnSpLocks/>
          </p:cNvCxnSpPr>
          <p:nvPr/>
        </p:nvCxnSpPr>
        <p:spPr>
          <a:xfrm flipV="1">
            <a:off x="1256714" y="2669344"/>
            <a:ext cx="2641861" cy="1519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F0FB414-4BD8-1F8C-5DE3-A750B394A460}"/>
              </a:ext>
            </a:extLst>
          </p:cNvPr>
          <p:cNvCxnSpPr>
            <a:cxnSpLocks/>
          </p:cNvCxnSpPr>
          <p:nvPr/>
        </p:nvCxnSpPr>
        <p:spPr>
          <a:xfrm>
            <a:off x="1972767" y="2718869"/>
            <a:ext cx="2386917" cy="1436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5E11CCFC-8F3C-DB22-43CD-726F897A4F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8999" y="588343"/>
            <a:ext cx="2057400" cy="155829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F648DDB-B87E-0F41-75B5-8822AA4756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5649" y="4513241"/>
            <a:ext cx="193357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629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D54E2862A8B9428C88A4B42E0207AF" ma:contentTypeVersion="14" ma:contentTypeDescription="Create a new document." ma:contentTypeScope="" ma:versionID="47b3740ba243e3d279cf6e7415f0b7a9">
  <xsd:schema xmlns:xsd="http://www.w3.org/2001/XMLSchema" xmlns:xs="http://www.w3.org/2001/XMLSchema" xmlns:p="http://schemas.microsoft.com/office/2006/metadata/properties" xmlns:ns3="56deb60f-a976-4187-a6ae-108045d0511f" xmlns:ns4="54153cd1-70ea-4d5f-87a0-e037c64cafa0" targetNamespace="http://schemas.microsoft.com/office/2006/metadata/properties" ma:root="true" ma:fieldsID="7c26e9fc1290e7fa82ffe04352d11e47" ns3:_="" ns4:_="">
    <xsd:import namespace="56deb60f-a976-4187-a6ae-108045d0511f"/>
    <xsd:import namespace="54153cd1-70ea-4d5f-87a0-e037c64caf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deb60f-a976-4187-a6ae-108045d051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153cd1-70ea-4d5f-87a0-e037c64caf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61C0E9-6414-4339-99D6-E67E064594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deb60f-a976-4187-a6ae-108045d0511f"/>
    <ds:schemaRef ds:uri="54153cd1-70ea-4d5f-87a0-e037c64caf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7157BB-FF43-4810-9BD6-43A1C42B5A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223D83-8328-4C6E-8F82-54E7144A6FDC}">
  <ds:schemaRefs>
    <ds:schemaRef ds:uri="http://purl.org/dc/elements/1.1/"/>
    <ds:schemaRef ds:uri="http://schemas.microsoft.com/office/2006/documentManagement/types"/>
    <ds:schemaRef ds:uri="http://purl.org/dc/terms/"/>
    <ds:schemaRef ds:uri="54153cd1-70ea-4d5f-87a0-e037c64cafa0"/>
    <ds:schemaRef ds:uri="56deb60f-a976-4187-a6ae-108045d0511f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435</Words>
  <Application>Microsoft Office PowerPoint</Application>
  <PresentationFormat>Grand écran</PresentationFormat>
  <Paragraphs>75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Aharoni</vt:lpstr>
      <vt:lpstr>Arial</vt:lpstr>
      <vt:lpstr>Calibri</vt:lpstr>
      <vt:lpstr>Calibri Light</vt:lpstr>
      <vt:lpstr>Thème Office</vt:lpstr>
      <vt:lpstr>Compétitions Corpo Week end</vt:lpstr>
      <vt:lpstr>Championnat de ligue RA- 3eme Division poule B -3 qualif + finale – 6 joueurs max / Index max 35,4 /depart Rouge et Jaune Somme du meilleur score Brut et des 3 meilleurs scores Net par qualif puis Somme des résultats des 3 rencontres.</vt:lpstr>
      <vt:lpstr>Trophée Departemental -3 qualif + finale. 7 joueurs départ rouge et jaune - Pas de limitation d’index et ouvert de préférence aux index &gt; 36 – Somme des 4 meilleurs scores net Classement Final  Somme des résultats des rencontres.  Qualification pour la finale : Les 3 premières équipes de chaque Trophée Départemental. Le classement final de chaque Trophée Départemental permettra aux AS ayant au moins 2 joueurs avec index supérieur à 36 pour chaque épreuve de marquer des points au classement du Mérite des AS Entreprise. </vt:lpstr>
      <vt:lpstr>Coupe Rhône Alpes Equipe de 7 joueuses ou joueurs maximum – Individuel stableford - départ Bleu et Blanc –Index Max 35.4 – 3meilleurs scores Brut</vt:lpstr>
      <vt:lpstr>Coupe Feminine –Somme des 3 meilleurs net / départ rouge/pas de limitation d’index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Competitions Corpo Week end</dc:title>
  <dc:creator>Deidier-Chapelle, Anne-Charlotte /FR</dc:creator>
  <cp:lastModifiedBy>Deidier-Chapelle, Anne-Charlotte /FR</cp:lastModifiedBy>
  <cp:revision>2</cp:revision>
  <dcterms:created xsi:type="dcterms:W3CDTF">2023-01-02T19:19:35Z</dcterms:created>
  <dcterms:modified xsi:type="dcterms:W3CDTF">2023-02-20T19:18:16Z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0x010100FAD54E2862A8B9428C88A4B42E0207AF</vt:lpwstr>
  </property>
</Properties>
</file>